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2" r:id="rId6"/>
    <p:sldId id="267" r:id="rId7"/>
    <p:sldId id="266" r:id="rId8"/>
    <p:sldId id="268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74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64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61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975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03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33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55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393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26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780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853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876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29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" name="Rectangle 8">
            <a:extLst>
              <a:ext uri="{FF2B5EF4-FFF2-40B4-BE49-F238E27FC236}">
                <a16:creationId xmlns:a16="http://schemas.microsoft.com/office/drawing/2014/main" id="{F45F8234-3080-4C07-B575-B79541029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Video 114" descr="Open Field With Satellite Dish">
            <a:extLst>
              <a:ext uri="{FF2B5EF4-FFF2-40B4-BE49-F238E27FC236}">
                <a16:creationId xmlns:a16="http://schemas.microsoft.com/office/drawing/2014/main" id="{767FD420-AC83-A0FC-2415-91F0E6CDCA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6" name="Rectangle 10">
            <a:extLst>
              <a:ext uri="{FF2B5EF4-FFF2-40B4-BE49-F238E27FC236}">
                <a16:creationId xmlns:a16="http://schemas.microsoft.com/office/drawing/2014/main" id="{1B0E0466-9F2F-4C27-AE6F-953F891B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1148464"/>
            <a:ext cx="4637567" cy="5019149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19D97A-D915-B466-83CD-EB833843F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918" y="1479340"/>
            <a:ext cx="3351729" cy="3015280"/>
          </a:xfrm>
        </p:spPr>
        <p:txBody>
          <a:bodyPr anchor="b">
            <a:normAutofit/>
          </a:bodyPr>
          <a:lstStyle/>
          <a:p>
            <a:r>
              <a:rPr lang="en-US" sz="3600" dirty="0"/>
              <a:t>Artificial Analyst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0EDEB9-18FC-0F8F-5AAE-8340E258C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918" y="4500438"/>
            <a:ext cx="3351729" cy="1482698"/>
          </a:xfrm>
        </p:spPr>
        <p:txBody>
          <a:bodyPr anchor="t">
            <a:normAutofit/>
          </a:bodyPr>
          <a:lstStyle/>
          <a:p>
            <a:r>
              <a:rPr lang="en-US" sz="1400" dirty="0"/>
              <a:t>Dan Cannon &amp; Neya Johnson</a:t>
            </a:r>
          </a:p>
        </p:txBody>
      </p:sp>
      <p:sp>
        <p:nvSpPr>
          <p:cNvPr id="117" name="Rectangle 12">
            <a:extLst>
              <a:ext uri="{FF2B5EF4-FFF2-40B4-BE49-F238E27FC236}">
                <a16:creationId xmlns:a16="http://schemas.microsoft.com/office/drawing/2014/main" id="{E4F2DCBC-B44F-4E3C-871F-87CC2B8BD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32782" y="3396995"/>
            <a:ext cx="6858002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4">
            <a:extLst>
              <a:ext uri="{FF2B5EF4-FFF2-40B4-BE49-F238E27FC236}">
                <a16:creationId xmlns:a16="http://schemas.microsoft.com/office/drawing/2014/main" id="{943065B8-2E07-4810-B74C-42FD04091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84456"/>
            <a:ext cx="4636008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6">
            <a:extLst>
              <a:ext uri="{FF2B5EF4-FFF2-40B4-BE49-F238E27FC236}">
                <a16:creationId xmlns:a16="http://schemas.microsoft.com/office/drawing/2014/main" id="{6D529F17-FB87-4ECB-9485-C58500A1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109423"/>
            <a:ext cx="4636008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5291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9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8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0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ECCD564B-4726-373F-6697-CB7219C14E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55" r="8932" b="-2"/>
          <a:stretch/>
        </p:blipFill>
        <p:spPr>
          <a:xfrm>
            <a:off x="20" y="1804072"/>
            <a:ext cx="4458058" cy="4349801"/>
          </a:xfrm>
          <a:prstGeom prst="rect">
            <a:avLst/>
          </a:prstGeom>
        </p:spPr>
      </p:pic>
      <p:sp>
        <p:nvSpPr>
          <p:cNvPr id="27" name="Rectangle 12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0"/>
            <a:ext cx="7765922" cy="616761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D7310E-61A2-68D3-75CD-C73E9F4F2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634" y="332450"/>
            <a:ext cx="6754447" cy="1471622"/>
          </a:xfrm>
        </p:spPr>
        <p:txBody>
          <a:bodyPr anchor="b">
            <a:normAutofit/>
          </a:bodyPr>
          <a:lstStyle/>
          <a:p>
            <a:r>
              <a:rPr lang="en-US" dirty="0"/>
              <a:t>Our Approach &amp; Goal</a:t>
            </a:r>
          </a:p>
        </p:txBody>
      </p:sp>
      <p:sp>
        <p:nvSpPr>
          <p:cNvPr id="28" name="Rectangle 14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753806"/>
            <a:ext cx="442569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F6B2F51C-ABC2-46BE-001A-DD95EBB5D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637" y="1940001"/>
            <a:ext cx="6754446" cy="3834594"/>
          </a:xfrm>
        </p:spPr>
        <p:txBody>
          <a:bodyPr anchor="t">
            <a:normAutofit lnSpcReduction="10000"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dirty="0"/>
              <a:t>Amass data on stocks in the tech sector and specifically the semiconductor sector.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dirty="0"/>
              <a:t>Perform an analysis on metrics like RSI [Relative Strength Index] and Bollinger Bands to make a recommendation on the stock.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dirty="0"/>
              <a:t>Use historical price and volume data to predict the likelihood that a stock will have a stock split.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dirty="0"/>
              <a:t>Predicting Earnings Trade Action.</a:t>
            </a:r>
          </a:p>
        </p:txBody>
      </p:sp>
      <p:sp>
        <p:nvSpPr>
          <p:cNvPr id="30" name="Rectangle 16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8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0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054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9A9DC-ECDA-B787-01AD-031128CB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Our Data – Stock Splits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3532E1-E21D-BEB9-605A-6AEAF7093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774" y="2391770"/>
            <a:ext cx="11047870" cy="235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176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4E7B50-D68C-43EB-930F-EA442A13A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11DA2B-4CF7-4A57-82AC-FA120DE44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037230"/>
            <a:ext cx="9158373" cy="50751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9A9DC-ECDA-B787-01AD-031128CB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475399"/>
            <a:ext cx="7610536" cy="1140580"/>
          </a:xfrm>
        </p:spPr>
        <p:txBody>
          <a:bodyPr>
            <a:normAutofit/>
          </a:bodyPr>
          <a:lstStyle/>
          <a:p>
            <a:r>
              <a:rPr lang="en-US" dirty="0"/>
              <a:t>Stock Split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822754-E01B-4742-88B9-BE0984BAF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1" y="-4078"/>
            <a:ext cx="3027529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304E59-B4DC-4CA3-89F1-5C88000EB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1420" y="6167615"/>
            <a:ext cx="3027529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CF7BFC-0A02-4106-88A8-CCC0D9444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9201530" cy="73455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1079DE-42AC-4D2A-8027-2E9A51B36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2" y="1052464"/>
            <a:ext cx="3027528" cy="5115151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7C5BBA-BBE2-4821-96CF-38FC49570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E11AD-7065-2730-636C-ADC34F0A1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179" y="2743995"/>
            <a:ext cx="7610536" cy="3030599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Encode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Based upon no split vs a forward 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test 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Logistic Regression model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167A8C-FFEF-4D1B-8459-E2BB5C04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CA3DFBE-30A6-4BDE-9238-14F3652B4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2A5461-2B3A-D681-DA0E-6BB5C0165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72" y="5443626"/>
            <a:ext cx="5906324" cy="52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35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4E7B50-D68C-43EB-930F-EA442A13A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11DA2B-4CF7-4A57-82AC-FA120DE44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037230"/>
            <a:ext cx="9158373" cy="50751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9A9DC-ECDA-B787-01AD-031128CB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475399"/>
            <a:ext cx="7610536" cy="1140580"/>
          </a:xfrm>
        </p:spPr>
        <p:txBody>
          <a:bodyPr>
            <a:normAutofit/>
          </a:bodyPr>
          <a:lstStyle/>
          <a:p>
            <a:r>
              <a:rPr lang="en-US" dirty="0"/>
              <a:t>Our Approach part 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822754-E01B-4742-88B9-BE0984BAF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1" y="-4078"/>
            <a:ext cx="3027529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304E59-B4DC-4CA3-89F1-5C88000EB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1420" y="6167615"/>
            <a:ext cx="3027529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CF7BFC-0A02-4106-88A8-CCC0D9444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9201530" cy="73455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1079DE-42AC-4D2A-8027-2E9A51B36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2" y="1052464"/>
            <a:ext cx="3027528" cy="5115151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7C5BBA-BBE2-4821-96CF-38FC49570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E11AD-7065-2730-636C-ADC34F0A1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399" y="2462015"/>
            <a:ext cx="7610536" cy="3030599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 Means Clustering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167A8C-FFEF-4D1B-8459-E2BB5C04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CA3DFBE-30A6-4BDE-9238-14F3652B4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560231-9EF5-8A6D-E3FA-E18070D8F3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8" t="1484" r="3686"/>
          <a:stretch/>
        </p:blipFill>
        <p:spPr>
          <a:xfrm>
            <a:off x="174457" y="2942979"/>
            <a:ext cx="8674769" cy="299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011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51E250-11A7-5BC1-06DF-8FAE93B602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A94AD6B-65C4-19F9-1A64-D272961B38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0A6DAE3-9D1B-ED9A-06D6-30A1C6072A6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5963A6F-50F0-8E06-1F93-5A1DAC37A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Bollinger Bands &amp; </a:t>
            </a:r>
            <a:br>
              <a:rPr lang="en-US" dirty="0"/>
            </a:br>
            <a:r>
              <a:rPr lang="en-US" dirty="0"/>
              <a:t>Keltner Channels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6F7897-24DA-6006-A6B1-3A01ABA39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0751" y="3518191"/>
            <a:ext cx="7141621" cy="3234902"/>
          </a:xfrm>
          <a:prstGeom prst="rect">
            <a:avLst/>
          </a:prstGeo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43770BA7-777C-7AD5-3744-7948D61C04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820751" y="112542"/>
            <a:ext cx="6722338" cy="306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456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C4DDE-9130-DB13-F8D5-A6952F05A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Relative Strength Index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F59B9A7-C393-8FC5-A43B-CB4386C52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0430" y="1377108"/>
            <a:ext cx="4253361" cy="4929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922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786F82F-1B47-46ED-8EAE-53EF71E59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1BAF6F-6275-4646-9C59-331B29B9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E66609-9A86-2A61-7FC8-F97F43243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4000" dirty="0">
                <a:solidFill>
                  <a:schemeClr val="bg1"/>
                </a:solidFill>
              </a:rPr>
              <a:t>Where is the 10Day SMA?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B9155760-7C83-7E86-75BB-66A0A16398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EDEF53E-11B9-507D-4762-97D07F1A0E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35113" y="4353995"/>
            <a:ext cx="9936162" cy="1773755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chemeClr val="bg1"/>
                </a:solidFill>
              </a:rPr>
              <a:t>I predicted if the 10day SMA is below the 20day the stock will not go down after Earnings.</a:t>
            </a:r>
            <a:br>
              <a:rPr lang="en-US" sz="1200" dirty="0">
                <a:solidFill>
                  <a:schemeClr val="bg1"/>
                </a:solidFill>
              </a:rPr>
            </a:b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6EA23E6-17CB-1142-4CE7-F998208F0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539" y="3254143"/>
            <a:ext cx="6438500" cy="33311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B5C4BBB-FF99-B460-A958-CE22DFECEF9E}"/>
              </a:ext>
            </a:extLst>
          </p:cNvPr>
          <p:cNvSpPr txBox="1"/>
          <p:nvPr/>
        </p:nvSpPr>
        <p:spPr>
          <a:xfrm>
            <a:off x="2204634" y="2467932"/>
            <a:ext cx="613020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  <a:t>I predicted if the 10day SMA is below the 20day the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  <a:t>stock will not go down after Earnings and vice versa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  <a:t>.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iryo"/>
                <a:ea typeface="+mn-ea"/>
                <a:cs typeface="+mn-cs"/>
              </a:rPr>
            </a:b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0446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8">
            <a:extLst>
              <a:ext uri="{FF2B5EF4-FFF2-40B4-BE49-F238E27FC236}">
                <a16:creationId xmlns:a16="http://schemas.microsoft.com/office/drawing/2014/main" id="{2ECA4CB2-9071-41EB-AABB-2D8EB939D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Calculator, pen, compass, money and a paper with graphs printed on it">
            <a:extLst>
              <a:ext uri="{FF2B5EF4-FFF2-40B4-BE49-F238E27FC236}">
                <a16:creationId xmlns:a16="http://schemas.microsoft.com/office/drawing/2014/main" id="{E4DAB3C0-5685-5B02-54F2-6EFD480C34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09" r="21386" b="-1"/>
          <a:stretch/>
        </p:blipFill>
        <p:spPr>
          <a:xfrm>
            <a:off x="1" y="10"/>
            <a:ext cx="4654296" cy="5290511"/>
          </a:xfrm>
          <a:prstGeom prst="rect">
            <a:avLst/>
          </a:prstGeom>
        </p:spPr>
      </p:pic>
      <p:sp>
        <p:nvSpPr>
          <p:cNvPr id="32" name="Rectangle 10">
            <a:extLst>
              <a:ext uri="{FF2B5EF4-FFF2-40B4-BE49-F238E27FC236}">
                <a16:creationId xmlns:a16="http://schemas.microsoft.com/office/drawing/2014/main" id="{EB86F6BD-9C49-4F4F-99EA-9C5AA318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7806" y="-2"/>
            <a:ext cx="7494194" cy="16419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D0F2E8-6924-3881-41C9-5D94BF8AE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6671" y="265706"/>
            <a:ext cx="6399212" cy="116280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Next Steps</a:t>
            </a:r>
          </a:p>
        </p:txBody>
      </p:sp>
      <p:sp>
        <p:nvSpPr>
          <p:cNvPr id="33" name="Rectangle 12">
            <a:extLst>
              <a:ext uri="{FF2B5EF4-FFF2-40B4-BE49-F238E27FC236}">
                <a16:creationId xmlns:a16="http://schemas.microsoft.com/office/drawing/2014/main" id="{C7DA365B-E064-481A-A62D-18CD31DB3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4795" y="1658471"/>
            <a:ext cx="7517205" cy="354105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14">
            <a:extLst>
              <a:ext uri="{FF2B5EF4-FFF2-40B4-BE49-F238E27FC236}">
                <a16:creationId xmlns:a16="http://schemas.microsoft.com/office/drawing/2014/main" id="{96DBE49D-AABD-458B-B2DF-4D5FA7D5C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205919"/>
            <a:ext cx="4651248" cy="16520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96833CC6-729B-40E8-B891-D93467E34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36801" y="3396995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5B740-5E91-503E-E627-738ACEDA4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6670" y="1940119"/>
            <a:ext cx="6172413" cy="3029446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400" dirty="0"/>
              <a:t>Things we would do with more time: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Include stock split data for reverse splits as well as forward splits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Seek out many sources of split data to ensure validity and accuracy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Take historical data for longer than 1 year into account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Chart Keltner Channels over the Bollinger Bands</a:t>
            </a:r>
          </a:p>
        </p:txBody>
      </p:sp>
      <p:sp>
        <p:nvSpPr>
          <p:cNvPr id="36" name="Rectangle 18">
            <a:extLst>
              <a:ext uri="{FF2B5EF4-FFF2-40B4-BE49-F238E27FC236}">
                <a16:creationId xmlns:a16="http://schemas.microsoft.com/office/drawing/2014/main" id="{A5757897-7307-46AF-923D-FF5BF45DD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5205919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49451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RegularSeed_2SEEDS">
      <a:dk1>
        <a:srgbClr val="000000"/>
      </a:dk1>
      <a:lt1>
        <a:srgbClr val="FFFFFF"/>
      </a:lt1>
      <a:dk2>
        <a:srgbClr val="23323E"/>
      </a:dk2>
      <a:lt2>
        <a:srgbClr val="E8E5E2"/>
      </a:lt2>
      <a:accent1>
        <a:srgbClr val="2581C7"/>
      </a:accent1>
      <a:accent2>
        <a:srgbClr val="2DB2B4"/>
      </a:accent2>
      <a:accent3>
        <a:srgbClr val="374FD9"/>
      </a:accent3>
      <a:accent4>
        <a:srgbClr val="C73E25"/>
      </a:accent4>
      <a:accent5>
        <a:srgbClr val="D99337"/>
      </a:accent5>
      <a:accent6>
        <a:srgbClr val="A9A71F"/>
      </a:accent6>
      <a:hlink>
        <a:srgbClr val="B7723D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215</Words>
  <Application>Microsoft Macintosh PowerPoint</Application>
  <PresentationFormat>Widescreen</PresentationFormat>
  <Paragraphs>28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Meiryo</vt:lpstr>
      <vt:lpstr>Arial</vt:lpstr>
      <vt:lpstr>Corbel</vt:lpstr>
      <vt:lpstr>ShojiVTI</vt:lpstr>
      <vt:lpstr>Artificial Analyst</vt:lpstr>
      <vt:lpstr>Our Approach &amp; Goal</vt:lpstr>
      <vt:lpstr>Our Data – Stock Splits</vt:lpstr>
      <vt:lpstr>Stock Split Model</vt:lpstr>
      <vt:lpstr>Our Approach part 2</vt:lpstr>
      <vt:lpstr>Bollinger Bands &amp;  Keltner Channels</vt:lpstr>
      <vt:lpstr>Relative Strength Index</vt:lpstr>
      <vt:lpstr>Where is the 10Day SMA?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Analyst</dc:title>
  <dc:creator>Daniel Cannon</dc:creator>
  <cp:lastModifiedBy>NEYA CLEMONS</cp:lastModifiedBy>
  <cp:revision>5</cp:revision>
  <dcterms:created xsi:type="dcterms:W3CDTF">2023-04-20T13:12:16Z</dcterms:created>
  <dcterms:modified xsi:type="dcterms:W3CDTF">2023-04-21T01:01:51Z</dcterms:modified>
</cp:coreProperties>
</file>

<file path=docProps/thumbnail.jpeg>
</file>